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Anton"/>
      <p:regular r:id="rId38"/>
    </p:embeddedFont>
    <p:embeddedFont>
      <p:font typeface="Gentium Basic"/>
      <p:regular r:id="rId39"/>
      <p:bold r:id="rId40"/>
      <p:italic r:id="rId41"/>
      <p:boldItalic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iiUru7oRjXSlEBA7RVnaVwa+Hy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entiumBasic-bold.fntdata"/><Relationship Id="rId20" Type="http://schemas.openxmlformats.org/officeDocument/2006/relationships/slide" Target="slides/slide15.xml"/><Relationship Id="rId42" Type="http://schemas.openxmlformats.org/officeDocument/2006/relationships/font" Target="fonts/GentiumBasic-boldItalic.fntdata"/><Relationship Id="rId41" Type="http://schemas.openxmlformats.org/officeDocument/2006/relationships/font" Target="fonts/GentiumBasic-italic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9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GentiumBasic-regular.fntdata"/><Relationship Id="rId16" Type="http://schemas.openxmlformats.org/officeDocument/2006/relationships/slide" Target="slides/slide11.xml"/><Relationship Id="rId38" Type="http://schemas.openxmlformats.org/officeDocument/2006/relationships/font" Target="fonts/Anton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7190" lvl="0" marL="457200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1pPr>
            <a:lvl2pPr indent="-377190" lvl="1" marL="914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2pPr>
            <a:lvl3pPr indent="-377189" lvl="2" marL="1371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3pPr>
            <a:lvl4pPr indent="-377189" lvl="3" marL="18288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4pPr>
            <a:lvl5pPr indent="-377189" lvl="4" marL="22860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917677" y="4377485"/>
            <a:ext cx="7413007" cy="907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/>
          <p:nvPr>
            <p:ph idx="2" type="pic"/>
          </p:nvPr>
        </p:nvSpPr>
        <p:spPr>
          <a:xfrm>
            <a:off x="917678" y="996188"/>
            <a:ext cx="7301427" cy="298112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43"/>
          <p:cNvSpPr txBox="1"/>
          <p:nvPr>
            <p:ph idx="1" type="body"/>
          </p:nvPr>
        </p:nvSpPr>
        <p:spPr>
          <a:xfrm>
            <a:off x="917677" y="5284990"/>
            <a:ext cx="7413007" cy="81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82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5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3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43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1" type="ftr"/>
          </p:nvPr>
        </p:nvSpPr>
        <p:spPr>
          <a:xfrm>
            <a:off x="917678" y="6181344"/>
            <a:ext cx="5337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/>
          <p:nvPr>
            <p:ph type="title"/>
          </p:nvPr>
        </p:nvSpPr>
        <p:spPr>
          <a:xfrm>
            <a:off x="818347" y="596018"/>
            <a:ext cx="7511474" cy="3137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" type="body"/>
          </p:nvPr>
        </p:nvSpPr>
        <p:spPr>
          <a:xfrm>
            <a:off x="818347" y="4343400"/>
            <a:ext cx="7511474" cy="175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45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45"/>
          <p:cNvSpPr txBox="1"/>
          <p:nvPr>
            <p:ph type="title"/>
          </p:nvPr>
        </p:nvSpPr>
        <p:spPr>
          <a:xfrm>
            <a:off x="1084942" y="596018"/>
            <a:ext cx="6974115" cy="3044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5"/>
          <p:cNvSpPr txBox="1"/>
          <p:nvPr>
            <p:ph idx="1" type="body"/>
          </p:nvPr>
        </p:nvSpPr>
        <p:spPr>
          <a:xfrm>
            <a:off x="1256436" y="3650606"/>
            <a:ext cx="6631128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820"/>
              <a:buFont typeface="Century Gothic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8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2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560"/>
              <a:buFont typeface="Century Gothic"/>
              <a:buNone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2" type="body"/>
          </p:nvPr>
        </p:nvSpPr>
        <p:spPr>
          <a:xfrm>
            <a:off x="818347" y="4641206"/>
            <a:ext cx="751147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45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5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6"/>
          <p:cNvSpPr txBox="1"/>
          <p:nvPr>
            <p:ph type="title"/>
          </p:nvPr>
        </p:nvSpPr>
        <p:spPr>
          <a:xfrm>
            <a:off x="818347" y="3603566"/>
            <a:ext cx="751233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6"/>
          <p:cNvSpPr txBox="1"/>
          <p:nvPr>
            <p:ph idx="1" type="body"/>
          </p:nvPr>
        </p:nvSpPr>
        <p:spPr>
          <a:xfrm>
            <a:off x="821015" y="5072366"/>
            <a:ext cx="7512339" cy="102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46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6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7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47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47"/>
          <p:cNvSpPr txBox="1"/>
          <p:nvPr>
            <p:ph type="title"/>
          </p:nvPr>
        </p:nvSpPr>
        <p:spPr>
          <a:xfrm>
            <a:off x="1084942" y="596018"/>
            <a:ext cx="6974115" cy="284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" type="body"/>
          </p:nvPr>
        </p:nvSpPr>
        <p:spPr>
          <a:xfrm>
            <a:off x="818347" y="3886200"/>
            <a:ext cx="7512338" cy="1053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600"/>
              <a:buNone/>
              <a:defRPr b="0" sz="2000" cap="none">
                <a:solidFill>
                  <a:schemeClr val="lt1"/>
                </a:solidFill>
              </a:defRPr>
            </a:lvl1pPr>
            <a:lvl2pPr indent="-377190" lvl="1" marL="914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2pPr>
            <a:lvl3pPr indent="-377189" lvl="2" marL="1371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3pPr>
            <a:lvl4pPr indent="-377189" lvl="3" marL="18288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4pPr>
            <a:lvl5pPr indent="-377189" lvl="4" marL="22860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7"/>
          <p:cNvSpPr txBox="1"/>
          <p:nvPr>
            <p:ph idx="2" type="body"/>
          </p:nvPr>
        </p:nvSpPr>
        <p:spPr>
          <a:xfrm>
            <a:off x="818347" y="4939862"/>
            <a:ext cx="7512338" cy="1162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7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7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7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 txBox="1"/>
          <p:nvPr>
            <p:ph type="title"/>
          </p:nvPr>
        </p:nvSpPr>
        <p:spPr>
          <a:xfrm>
            <a:off x="818346" y="596018"/>
            <a:ext cx="7511473" cy="2756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8"/>
          <p:cNvSpPr txBox="1"/>
          <p:nvPr>
            <p:ph idx="1" type="body"/>
          </p:nvPr>
        </p:nvSpPr>
        <p:spPr>
          <a:xfrm>
            <a:off x="818346" y="3682941"/>
            <a:ext cx="7511473" cy="1049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3120"/>
              <a:buNone/>
              <a:defRPr b="0" sz="2400" cap="none">
                <a:solidFill>
                  <a:schemeClr val="lt1"/>
                </a:solidFill>
              </a:defRPr>
            </a:lvl1pPr>
            <a:lvl2pPr indent="-377190" lvl="1" marL="914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2pPr>
            <a:lvl3pPr indent="-377189" lvl="2" marL="1371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3pPr>
            <a:lvl4pPr indent="-377189" lvl="3" marL="18288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4pPr>
            <a:lvl5pPr indent="-377189" lvl="4" marL="22860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8"/>
          <p:cNvSpPr txBox="1"/>
          <p:nvPr>
            <p:ph idx="2" type="body"/>
          </p:nvPr>
        </p:nvSpPr>
        <p:spPr>
          <a:xfrm>
            <a:off x="818347" y="4732224"/>
            <a:ext cx="7511472" cy="1369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8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8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8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9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9"/>
          <p:cNvSpPr txBox="1"/>
          <p:nvPr>
            <p:ph idx="1" type="body"/>
          </p:nvPr>
        </p:nvSpPr>
        <p:spPr>
          <a:xfrm rot="5400000">
            <a:off x="2553503" y="325743"/>
            <a:ext cx="4041162" cy="7511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7190" lvl="0" marL="457200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1pPr>
            <a:lvl2pPr indent="-377190" lvl="1" marL="914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2pPr>
            <a:lvl3pPr indent="-377189" lvl="2" marL="1371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3pPr>
            <a:lvl4pPr indent="-377189" lvl="3" marL="18288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4pPr>
            <a:lvl5pPr indent="-377189" lvl="4" marL="22860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9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9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9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0"/>
          <p:cNvSpPr txBox="1"/>
          <p:nvPr>
            <p:ph type="title"/>
          </p:nvPr>
        </p:nvSpPr>
        <p:spPr>
          <a:xfrm rot="5400000">
            <a:off x="4687743" y="2459983"/>
            <a:ext cx="5506042" cy="177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0"/>
          <p:cNvSpPr txBox="1"/>
          <p:nvPr>
            <p:ph idx="1" type="body"/>
          </p:nvPr>
        </p:nvSpPr>
        <p:spPr>
          <a:xfrm rot="5400000">
            <a:off x="877395" y="536970"/>
            <a:ext cx="5506042" cy="5624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7190" lvl="0" marL="457200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1pPr>
            <a:lvl2pPr indent="-377190" lvl="1" marL="914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2pPr>
            <a:lvl3pPr indent="-377189" lvl="2" marL="1371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3pPr>
            <a:lvl4pPr indent="-377189" lvl="3" marL="18288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4pPr>
            <a:lvl5pPr indent="-377189" lvl="4" marL="22860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5pPr>
            <a:lvl6pPr indent="-377189" lvl="5" marL="27432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6pPr>
            <a:lvl7pPr indent="-377189" lvl="6" marL="32004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7pPr>
            <a:lvl8pPr indent="-377190" lvl="7" marL="3657600" algn="l">
              <a:spcBef>
                <a:spcPts val="600"/>
              </a:spcBef>
              <a:spcAft>
                <a:spcPts val="0"/>
              </a:spcAft>
              <a:buSzPts val="234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50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0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0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819314" y="596019"/>
            <a:ext cx="7510506" cy="32139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819314" y="3886200"/>
            <a:ext cx="7510506" cy="2219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56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43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43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43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19314" y="3270698"/>
            <a:ext cx="7510506" cy="1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19314" y="5103810"/>
            <a:ext cx="7510506" cy="998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18347" y="2060898"/>
            <a:ext cx="3685073" cy="4031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680" lvl="0" marL="457200" algn="l">
              <a:spcBef>
                <a:spcPts val="320"/>
              </a:spcBef>
              <a:spcAft>
                <a:spcPts val="0"/>
              </a:spcAft>
              <a:buSzPts val="2080"/>
              <a:buChar char="•"/>
              <a:defRPr sz="1600"/>
            </a:lvl1pPr>
            <a:lvl2pPr indent="-344169" lvl="1" marL="914400" algn="l">
              <a:spcBef>
                <a:spcPts val="600"/>
              </a:spcBef>
              <a:spcAft>
                <a:spcPts val="0"/>
              </a:spcAft>
              <a:buSzPts val="1820"/>
              <a:buChar char="•"/>
              <a:defRPr sz="1400"/>
            </a:lvl2pPr>
            <a:lvl3pPr indent="-327660" lvl="2" marL="1371600" algn="l">
              <a:spcBef>
                <a:spcPts val="600"/>
              </a:spcBef>
              <a:spcAft>
                <a:spcPts val="0"/>
              </a:spcAft>
              <a:buSzPts val="1560"/>
              <a:buChar char="•"/>
              <a:defRPr sz="1200"/>
            </a:lvl3pPr>
            <a:lvl4pPr indent="-319405" lvl="3" marL="18288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4pPr>
            <a:lvl5pPr indent="-319404" lvl="4" marL="22860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5pPr>
            <a:lvl6pPr indent="-319404" lvl="5" marL="27432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6pPr>
            <a:lvl7pPr indent="-319404" lvl="6" marL="32004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7pPr>
            <a:lvl8pPr indent="-319404" lvl="7" marL="36576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8pPr>
            <a:lvl9pPr indent="-298450" lvl="8" marL="4114800" algn="l">
              <a:spcBef>
                <a:spcPts val="600"/>
              </a:spcBef>
              <a:spcAft>
                <a:spcPts val="6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4640580" y="2060898"/>
            <a:ext cx="3689239" cy="4031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680" lvl="0" marL="457200" algn="l">
              <a:spcBef>
                <a:spcPts val="320"/>
              </a:spcBef>
              <a:spcAft>
                <a:spcPts val="0"/>
              </a:spcAft>
              <a:buSzPts val="2080"/>
              <a:buChar char="•"/>
              <a:defRPr sz="1600"/>
            </a:lvl1pPr>
            <a:lvl2pPr indent="-344169" lvl="1" marL="914400" algn="l">
              <a:spcBef>
                <a:spcPts val="600"/>
              </a:spcBef>
              <a:spcAft>
                <a:spcPts val="0"/>
              </a:spcAft>
              <a:buSzPts val="1820"/>
              <a:buChar char="•"/>
              <a:defRPr sz="1400"/>
            </a:lvl2pPr>
            <a:lvl3pPr indent="-327660" lvl="2" marL="1371600" algn="l">
              <a:spcBef>
                <a:spcPts val="600"/>
              </a:spcBef>
              <a:spcAft>
                <a:spcPts val="0"/>
              </a:spcAft>
              <a:buSzPts val="1560"/>
              <a:buChar char="•"/>
              <a:defRPr sz="1200"/>
            </a:lvl3pPr>
            <a:lvl4pPr indent="-319405" lvl="3" marL="18288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4pPr>
            <a:lvl5pPr indent="-319404" lvl="4" marL="22860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5pPr>
            <a:lvl6pPr indent="-319404" lvl="5" marL="27432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6pPr>
            <a:lvl7pPr indent="-319404" lvl="6" marL="32004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7pPr>
            <a:lvl8pPr indent="-319404" lvl="7" marL="36576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8pPr>
            <a:lvl9pPr indent="-298450" lvl="8" marL="4114800" algn="l">
              <a:spcBef>
                <a:spcPts val="600"/>
              </a:spcBef>
              <a:spcAft>
                <a:spcPts val="6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1106306" y="2060898"/>
            <a:ext cx="3397113" cy="7335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860"/>
              <a:buNone/>
              <a:defRPr b="0" sz="2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818347" y="2786027"/>
            <a:ext cx="3685073" cy="3316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680" lvl="0" marL="457200" algn="l">
              <a:spcBef>
                <a:spcPts val="320"/>
              </a:spcBef>
              <a:spcAft>
                <a:spcPts val="0"/>
              </a:spcAft>
              <a:buSzPts val="2080"/>
              <a:buChar char="•"/>
              <a:defRPr sz="1600"/>
            </a:lvl1pPr>
            <a:lvl2pPr indent="-344169" lvl="1" marL="914400" algn="l">
              <a:spcBef>
                <a:spcPts val="600"/>
              </a:spcBef>
              <a:spcAft>
                <a:spcPts val="0"/>
              </a:spcAft>
              <a:buSzPts val="1820"/>
              <a:buChar char="•"/>
              <a:defRPr sz="1400"/>
            </a:lvl2pPr>
            <a:lvl3pPr indent="-327660" lvl="2" marL="1371600" algn="l">
              <a:spcBef>
                <a:spcPts val="600"/>
              </a:spcBef>
              <a:spcAft>
                <a:spcPts val="0"/>
              </a:spcAft>
              <a:buSzPts val="1560"/>
              <a:buChar char="•"/>
              <a:defRPr sz="1200"/>
            </a:lvl3pPr>
            <a:lvl4pPr indent="-319405" lvl="3" marL="18288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4pPr>
            <a:lvl5pPr indent="-319404" lvl="4" marL="22860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5pPr>
            <a:lvl6pPr indent="-319404" lvl="5" marL="27432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6pPr>
            <a:lvl7pPr indent="-319404" lvl="6" marL="32004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7pPr>
            <a:lvl8pPr indent="-319404" lvl="7" marL="36576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8pPr>
            <a:lvl9pPr indent="-298450" lvl="8" marL="4114800" algn="l">
              <a:spcBef>
                <a:spcPts val="600"/>
              </a:spcBef>
              <a:spcAft>
                <a:spcPts val="6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4910150" y="2060898"/>
            <a:ext cx="3419670" cy="7251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860"/>
              <a:buNone/>
              <a:defRPr b="0" sz="2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4629165" y="2786027"/>
            <a:ext cx="3701520" cy="3316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680" lvl="0" marL="457200" algn="l">
              <a:spcBef>
                <a:spcPts val="320"/>
              </a:spcBef>
              <a:spcAft>
                <a:spcPts val="0"/>
              </a:spcAft>
              <a:buSzPts val="2080"/>
              <a:buChar char="•"/>
              <a:defRPr sz="1600"/>
            </a:lvl1pPr>
            <a:lvl2pPr indent="-344169" lvl="1" marL="914400" algn="l">
              <a:spcBef>
                <a:spcPts val="600"/>
              </a:spcBef>
              <a:spcAft>
                <a:spcPts val="0"/>
              </a:spcAft>
              <a:buSzPts val="1820"/>
              <a:buChar char="•"/>
              <a:defRPr sz="1400"/>
            </a:lvl2pPr>
            <a:lvl3pPr indent="-327660" lvl="2" marL="1371600" algn="l">
              <a:spcBef>
                <a:spcPts val="600"/>
              </a:spcBef>
              <a:spcAft>
                <a:spcPts val="0"/>
              </a:spcAft>
              <a:buSzPts val="1560"/>
              <a:buChar char="•"/>
              <a:defRPr sz="1200"/>
            </a:lvl3pPr>
            <a:lvl4pPr indent="-319405" lvl="3" marL="18288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4pPr>
            <a:lvl5pPr indent="-319404" lvl="4" marL="22860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5pPr>
            <a:lvl6pPr indent="-319404" lvl="5" marL="27432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6pPr>
            <a:lvl7pPr indent="-319404" lvl="6" marL="32004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7pPr>
            <a:lvl8pPr indent="-319404" lvl="7" marL="36576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8pPr>
            <a:lvl9pPr indent="-298450" lvl="8" marL="4114800" algn="l">
              <a:spcBef>
                <a:spcPts val="600"/>
              </a:spcBef>
              <a:spcAft>
                <a:spcPts val="6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None/>
              <a:defRPr sz="2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818347" y="1754928"/>
            <a:ext cx="272952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  <a:defRPr b="0" sz="2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3828856" y="596018"/>
            <a:ext cx="4500964" cy="5506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7190" lvl="0" marL="457200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 sz="1800"/>
            </a:lvl1pPr>
            <a:lvl2pPr indent="-360680" lvl="1" marL="914400" algn="l">
              <a:spcBef>
                <a:spcPts val="600"/>
              </a:spcBef>
              <a:spcAft>
                <a:spcPts val="0"/>
              </a:spcAft>
              <a:buSzPts val="2080"/>
              <a:buChar char="•"/>
              <a:defRPr sz="1600"/>
            </a:lvl2pPr>
            <a:lvl3pPr indent="-344169" lvl="2" marL="1371600" algn="l">
              <a:spcBef>
                <a:spcPts val="600"/>
              </a:spcBef>
              <a:spcAft>
                <a:spcPts val="0"/>
              </a:spcAft>
              <a:buSzPts val="1820"/>
              <a:buChar char="•"/>
              <a:defRPr sz="1400"/>
            </a:lvl3pPr>
            <a:lvl4pPr indent="-327660" lvl="3" marL="1828800" algn="l">
              <a:spcBef>
                <a:spcPts val="600"/>
              </a:spcBef>
              <a:spcAft>
                <a:spcPts val="0"/>
              </a:spcAft>
              <a:buSzPts val="1560"/>
              <a:buChar char="•"/>
              <a:defRPr sz="1200"/>
            </a:lvl4pPr>
            <a:lvl5pPr indent="-319404" lvl="4" marL="22860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5pPr>
            <a:lvl6pPr indent="-319404" lvl="5" marL="27432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6pPr>
            <a:lvl7pPr indent="-319404" lvl="6" marL="32004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7pPr>
            <a:lvl8pPr indent="-319404" lvl="7" marL="3657600" algn="l">
              <a:spcBef>
                <a:spcPts val="600"/>
              </a:spcBef>
              <a:spcAft>
                <a:spcPts val="0"/>
              </a:spcAft>
              <a:buSzPts val="1430"/>
              <a:buChar char="•"/>
              <a:defRPr sz="1100"/>
            </a:lvl8pPr>
            <a:lvl9pPr indent="-298450" lvl="8" marL="4114800" algn="l">
              <a:spcBef>
                <a:spcPts val="600"/>
              </a:spcBef>
              <a:spcAft>
                <a:spcPts val="6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818347" y="3126528"/>
            <a:ext cx="272952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20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5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3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818347" y="1898269"/>
            <a:ext cx="442380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5515442" y="-18288"/>
            <a:ext cx="2500062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17318" y="3269869"/>
            <a:ext cx="442380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20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5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3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7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4523649" y="6181344"/>
            <a:ext cx="718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818348" y="6181344"/>
            <a:ext cx="37053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8024262" y="6181344"/>
            <a:ext cx="305186" cy="32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719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068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8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41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41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766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6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94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3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94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3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940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3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845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33" name="Google Shape;133;p1"/>
          <p:cNvPicPr preferRelativeResize="0"/>
          <p:nvPr/>
        </p:nvPicPr>
        <p:blipFill rotWithShape="1">
          <a:blip r:embed="rId4">
            <a:alphaModFix/>
          </a:blip>
          <a:srcRect b="0" l="0" r="10090" t="0"/>
          <a:stretch/>
        </p:blipFill>
        <p:spPr>
          <a:xfrm>
            <a:off x="-152400" y="2545157"/>
            <a:ext cx="7848600" cy="42878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34" name="Google Shape;134;p1"/>
          <p:cNvSpPr txBox="1"/>
          <p:nvPr/>
        </p:nvSpPr>
        <p:spPr>
          <a:xfrm>
            <a:off x="1" y="1219200"/>
            <a:ext cx="5334000" cy="830997"/>
          </a:xfrm>
          <a:prstGeom prst="rect">
            <a:avLst/>
          </a:prstGeom>
          <a:solidFill>
            <a:srgbClr val="FAF1DD"/>
          </a:solidFill>
          <a:ln cap="rnd" cmpd="sng" w="19050">
            <a:solidFill>
              <a:srgbClr val="1717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3A3A3A"/>
                </a:solidFill>
                <a:latin typeface="Gentium Basic"/>
                <a:ea typeface="Gentium Basic"/>
                <a:cs typeface="Gentium Basic"/>
                <a:sym typeface="Gentium Basic"/>
              </a:rPr>
              <a:t>THE IRON THRONE</a:t>
            </a:r>
            <a:endParaRPr b="1" sz="4800">
              <a:solidFill>
                <a:srgbClr val="3A3A3A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1653018" y="11430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OPTIONS PAGE WITH CONTROLS</a:t>
            </a:r>
            <a:endParaRPr/>
          </a:p>
        </p:txBody>
      </p:sp>
      <p:pic>
        <p:nvPicPr>
          <p:cNvPr id="205" name="Google Shape;20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5029200" y="6096000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*music continues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type="title"/>
          </p:nvPr>
        </p:nvSpPr>
        <p:spPr>
          <a:xfrm>
            <a:off x="2514600" y="12954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MODE SELECT PAGE</a:t>
            </a:r>
            <a:endParaRPr/>
          </a:p>
        </p:txBody>
      </p:sp>
      <p:pic>
        <p:nvPicPr>
          <p:cNvPr id="212" name="Google Shape;21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/>
        </p:nvSpPr>
        <p:spPr>
          <a:xfrm>
            <a:off x="5334000" y="59436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*music continues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THIS IS STORY.. FOR CONTENT SEEKING GAMERS</a:t>
            </a:r>
            <a:endParaRPr/>
          </a:p>
        </p:txBody>
      </p:sp>
      <p:pic>
        <p:nvPicPr>
          <p:cNvPr id="219" name="Google Shape;21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 txBox="1"/>
          <p:nvPr/>
        </p:nvSpPr>
        <p:spPr>
          <a:xfrm>
            <a:off x="4953000" y="6096000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*deep music starts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>
            <p:ph type="title"/>
          </p:nvPr>
        </p:nvSpPr>
        <p:spPr>
          <a:xfrm>
            <a:off x="2819400" y="13716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STORY CONTINUES</a:t>
            </a:r>
            <a:endParaRPr/>
          </a:p>
        </p:txBody>
      </p:sp>
      <p:pic>
        <p:nvPicPr>
          <p:cNvPr id="226" name="Google Shape;226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1219200" y="12192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LEVEL DISPLAY BEFORE GAMEPLAY BEGINS</a:t>
            </a:r>
            <a:endParaRPr/>
          </a:p>
        </p:txBody>
      </p:sp>
      <p:pic>
        <p:nvPicPr>
          <p:cNvPr id="232" name="Google Shape;23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4"/>
          <p:cNvSpPr txBox="1"/>
          <p:nvPr/>
        </p:nvSpPr>
        <p:spPr>
          <a:xfrm>
            <a:off x="5105400" y="60960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*arena music starts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/>
          <p:nvPr>
            <p:ph type="title"/>
          </p:nvPr>
        </p:nvSpPr>
        <p:spPr>
          <a:xfrm>
            <a:off x="1143000" y="11430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FINALLY, TO THE GAME</a:t>
            </a:r>
            <a:endParaRPr/>
          </a:p>
        </p:txBody>
      </p:sp>
      <p:pic>
        <p:nvPicPr>
          <p:cNvPr id="239" name="Google Shape;23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5791200" y="6096000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*arena music continues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type="title"/>
          </p:nvPr>
        </p:nvSpPr>
        <p:spPr>
          <a:xfrm>
            <a:off x="818347" y="596018"/>
            <a:ext cx="802085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AFTER THE STORY COMPLETES </a:t>
            </a:r>
            <a:r>
              <a:rPr lang="en-US" sz="1200"/>
              <a:t>(WHICH IS SAVING THE PRINCESS)</a:t>
            </a:r>
            <a:endParaRPr sz="1200"/>
          </a:p>
        </p:txBody>
      </p:sp>
      <p:pic>
        <p:nvPicPr>
          <p:cNvPr id="246" name="Google Shape;24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5334000" y="60198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*victory laughs starts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818347" y="596018"/>
            <a:ext cx="7511473" cy="927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Century Gothic"/>
              <a:buNone/>
            </a:pPr>
            <a:r>
              <a:rPr lang="en-US" sz="2520"/>
              <a:t>SOMETIMES WE LOSE.</a:t>
            </a:r>
            <a:br>
              <a:rPr lang="en-US" sz="2520"/>
            </a:br>
            <a:endParaRPr sz="2520"/>
          </a:p>
        </p:txBody>
      </p:sp>
      <p:pic>
        <p:nvPicPr>
          <p:cNvPr id="253" name="Google Shape;25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 txBox="1"/>
          <p:nvPr/>
        </p:nvSpPr>
        <p:spPr>
          <a:xfrm>
            <a:off x="2667000" y="1828800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 lost page in single player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>
            <p:ph type="title"/>
          </p:nvPr>
        </p:nvSpPr>
        <p:spPr>
          <a:xfrm>
            <a:off x="304800" y="1524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SWITCH TO MULTIPLAYER MODE</a:t>
            </a:r>
            <a:endParaRPr/>
          </a:p>
        </p:txBody>
      </p:sp>
      <p:pic>
        <p:nvPicPr>
          <p:cNvPr id="260" name="Google Shape;26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/>
          <p:nvPr/>
        </p:nvSpPr>
        <p:spPr>
          <a:xfrm>
            <a:off x="2362200" y="1828800"/>
            <a:ext cx="541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Character select mode in multiplayer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5257800" y="601980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*Deep music starts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1676400" y="9906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ARENA SELECT </a:t>
            </a:r>
            <a:r>
              <a:rPr lang="en-US" sz="2000"/>
              <a:t>(ONLY IN MULTIPLAYER)</a:t>
            </a:r>
            <a:endParaRPr sz="2000"/>
          </a:p>
        </p:txBody>
      </p:sp>
      <p:pic>
        <p:nvPicPr>
          <p:cNvPr id="268" name="Google Shape;26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ctrTitle"/>
          </p:nvPr>
        </p:nvSpPr>
        <p:spPr>
          <a:xfrm>
            <a:off x="822960" y="152400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br>
              <a:rPr lang="en-US"/>
            </a:br>
            <a:endParaRPr/>
          </a:p>
        </p:txBody>
      </p:sp>
      <p:sp>
        <p:nvSpPr>
          <p:cNvPr id="141" name="Google Shape;141;p2"/>
          <p:cNvSpPr txBox="1"/>
          <p:nvPr>
            <p:ph idx="1" type="subTitle"/>
          </p:nvPr>
        </p:nvSpPr>
        <p:spPr>
          <a:xfrm>
            <a:off x="762000" y="2667000"/>
            <a:ext cx="7854696" cy="355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560"/>
              <a:buNone/>
            </a:pPr>
            <a:r>
              <a:t/>
            </a:r>
            <a:endParaRPr b="1" sz="11200">
              <a:solidFill>
                <a:srgbClr val="535353"/>
              </a:solidFill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4000">
              <a:solidFill>
                <a:srgbClr val="535353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>
              <a:solidFill>
                <a:srgbClr val="53535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/>
          <p:nvPr/>
        </p:nvSpPr>
        <p:spPr>
          <a:xfrm>
            <a:off x="2057400" y="1379695"/>
            <a:ext cx="6019800" cy="830997"/>
          </a:xfrm>
          <a:custGeom>
            <a:rect b="b" l="l" r="r" t="t"/>
            <a:pathLst>
              <a:path extrusionOk="0" h="1447800" w="5105400">
                <a:moveTo>
                  <a:pt x="553250" y="806824"/>
                </a:moveTo>
                <a:lnTo>
                  <a:pt x="5105400" y="0"/>
                </a:lnTo>
                <a:lnTo>
                  <a:pt x="5105400" y="1447800"/>
                </a:lnTo>
                <a:lnTo>
                  <a:pt x="0" y="1447800"/>
                </a:lnTo>
                <a:lnTo>
                  <a:pt x="553250" y="80682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IRON THRONE</a:t>
            </a:r>
            <a:endParaRPr b="1" sz="4800" u="sng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4495800" y="4811450"/>
            <a:ext cx="47244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Sandesh Pokhrel         075BCT076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Santosh Pangeni          075BCT082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Subodh Baral                   075BCT088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4022428" y="2214786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2D Fighting Game in SFML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1173" y="2565827"/>
            <a:ext cx="4022428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2057400" y="12192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GAME OVER  (MULTIPLAYER)</a:t>
            </a:r>
            <a:endParaRPr/>
          </a:p>
        </p:txBody>
      </p:sp>
      <p:pic>
        <p:nvPicPr>
          <p:cNvPr id="274" name="Google Shape;27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CLASSES INVOLVED: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280" name="Google Shape;280;p21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Game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Player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Anime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Opponent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Music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GAME: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286" name="Google Shape;286;p22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-Basically the main engine of the game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-Loads resources for all the states, creates almost all objects involved.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-Sets textures to players objects and arenas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-Updates the game according to inputs and draws all events on screen.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-the game update holds the entire game flow from beginning to the end.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PLAYER: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292" name="Google Shape;292;p23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-Controls the entire actions of the player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-Creates animations of players and updates the animations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Checks player’s collision and updates health of the player with opponent’s hits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-Automatic action of cpu controlled player in singles mode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-signals game to reset with death of player and to level up with death of opponent.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ANIME: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Responsible for loading single image from spritesheets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Performs all the animations of players with animation update function.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Punching, kicking ,walking, knocked down all are controlled by the anime object of player.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MUSIC: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304" name="Google Shape;304;p25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-Includes SFML sound class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loads music from the file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Responsible for all the music throughout the game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Controls collision music, player’s sound and background music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-Its functions switches the music or sound effects playing in the game with change in states.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entury Gothic"/>
              <a:buNone/>
            </a:pPr>
            <a:r>
              <a:rPr b="1" lang="en-US" sz="4800">
                <a:solidFill>
                  <a:srgbClr val="0070C0"/>
                </a:solidFill>
              </a:rPr>
              <a:t>OPPONENT:</a:t>
            </a:r>
            <a:endParaRPr b="1" sz="4800">
              <a:solidFill>
                <a:srgbClr val="0070C0"/>
              </a:solidFill>
            </a:endParaRPr>
          </a:p>
        </p:txBody>
      </p:sp>
      <p:sp>
        <p:nvSpPr>
          <p:cNvPr id="310" name="Google Shape;310;p26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Derived from player, it contains all the attributes of the player.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Controls multiplayer mode by controlling player2 actions.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Its additional function allows to provide input to the opponent player as well.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Controls health, actions and movement of player2 in multiplayers.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101025" y="1021550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METHODOLOGY: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340"/>
              <a:buChar char="•"/>
            </a:pPr>
            <a:r>
              <a:rPr lang="en-US"/>
              <a:t>-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Making the project proposal.</a:t>
            </a:r>
            <a:endParaRPr/>
          </a:p>
          <a:p>
            <a:pPr indent="-33528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-Exploring the references and initial coding.</a:t>
            </a:r>
            <a:endParaRPr/>
          </a:p>
          <a:p>
            <a:pPr indent="-33528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-Coding the program.</a:t>
            </a:r>
            <a:endParaRPr/>
          </a:p>
          <a:p>
            <a:pPr indent="-33528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-Execution and testing the program.</a:t>
            </a:r>
            <a:endParaRPr/>
          </a:p>
          <a:p>
            <a:pPr indent="-33528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-Debugging.</a:t>
            </a:r>
            <a:endParaRPr/>
          </a:p>
          <a:p>
            <a:pPr indent="-335280" lvl="0" marL="285750" rtl="0" algn="l">
              <a:spcBef>
                <a:spcPts val="1080"/>
              </a:spcBef>
              <a:spcAft>
                <a:spcPts val="0"/>
              </a:spcAft>
              <a:buSzPts val="312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-Program documentation.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/>
              <a:t>PROBLEM FACED</a:t>
            </a:r>
            <a:endParaRPr/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-Understanding the Game Development Architecture.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-Getting Proper Resources for Game Development.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-Linker Errors was the most common bug we faced.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-Making a working Collision detection system.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-Self controlling player with AI in singles mode was also a headache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SOLUTIONS</a:t>
            </a:r>
            <a:endParaRPr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-John Horton’s book on sfml was the key for understanding game architecture.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-We downloaded images from internet and created the required spritesheets on our own with photoshop.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 Downloaded music and other graphics resources from internet.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-We decided to make a template of the SFML linked C++ file and then we didnt have linker errors coming up every time.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The AI problem was never fully solved. So, we designed a virtual algorithm ourselves to solve the problem.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t/>
            </a:r>
            <a:endParaRPr b="1">
              <a:solidFill>
                <a:srgbClr val="B0B0B0"/>
              </a:solidFill>
            </a:endParaRPr>
          </a:p>
        </p:txBody>
      </p:sp>
      <p:sp>
        <p:nvSpPr>
          <p:cNvPr id="152" name="Google Shape;152;p3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 txBox="1"/>
          <p:nvPr/>
        </p:nvSpPr>
        <p:spPr>
          <a:xfrm>
            <a:off x="-152400" y="762000"/>
            <a:ext cx="3962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OBJECTIVES:</a:t>
            </a:r>
            <a:endParaRPr b="1" sz="40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762000" y="1752600"/>
            <a:ext cx="73914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concepts of C++ practically to build a software.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integration of SFML into IDEs.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implementation of SFML for shape rendering, textures, animation, music etc.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basic workflow of a game.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make a base for handling complex software engineering projects in future.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develop a game with user friendly interface.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APPLICATION(PRIMARY):</a:t>
            </a:r>
            <a:endParaRPr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For an addictive easy to grab entertaining gaming environment.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Recreational graphics and musical background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Multiple mode available for dual as well as single player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Story for content seeking gamers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may not be competitor to modern games but guarantees nostalgia to early  fighting game players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BENEFITS WE FOUND AS STUDENTS: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For learners like us, this project offered a chance to put our skills on the table and improve our knowledge of programming and game Development.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How to play in a team ?? Collaborate with each other for project development.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 guideline for complex projects to come in future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2"/>
          <p:cNvCxnSpPr/>
          <p:nvPr/>
        </p:nvCxnSpPr>
        <p:spPr>
          <a:xfrm>
            <a:off x="905743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32"/>
          <p:cNvSpPr/>
          <p:nvPr/>
        </p:nvSpPr>
        <p:spPr>
          <a:xfrm>
            <a:off x="0" y="0"/>
            <a:ext cx="9144000" cy="63343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2"/>
          <p:cNvSpPr txBox="1"/>
          <p:nvPr>
            <p:ph type="title"/>
          </p:nvPr>
        </p:nvSpPr>
        <p:spPr>
          <a:xfrm>
            <a:off x="4343400" y="4795362"/>
            <a:ext cx="4689988" cy="1505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Century Gothic"/>
              <a:buNone/>
            </a:pPr>
            <a:r>
              <a:rPr lang="en-US" sz="8000">
                <a:solidFill>
                  <a:srgbClr val="FEFEFE"/>
                </a:solidFill>
              </a:rPr>
              <a:t>THE END</a:t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14400"/>
            <a:ext cx="6254983" cy="403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161" name="Google Shape;16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 txBox="1"/>
          <p:nvPr/>
        </p:nvSpPr>
        <p:spPr>
          <a:xfrm>
            <a:off x="1371600" y="808482"/>
            <a:ext cx="678180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Development Environment: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04800" y="1844397"/>
            <a:ext cx="6248400" cy="335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and Libraries: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C++ Compiler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Standard C++ Libraries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SFML (Simple Fast Multimedia Library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609600" y="4876800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CODE::BLOCKS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152400" y="2209800"/>
            <a:ext cx="3657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0B0B0"/>
              </a:buClr>
              <a:buSzPts val="2520"/>
              <a:buFont typeface="Century Gothic"/>
              <a:buNone/>
            </a:pPr>
            <a:br>
              <a:rPr lang="en-US" sz="2520">
                <a:solidFill>
                  <a:srgbClr val="B0B0B0"/>
                </a:solidFill>
              </a:rPr>
            </a:br>
            <a:r>
              <a:rPr b="1" lang="en-US" sz="3240">
                <a:solidFill>
                  <a:schemeClr val="lt1"/>
                </a:solidFill>
              </a:rPr>
              <a:t>:</a:t>
            </a:r>
            <a:endParaRPr sz="4410">
              <a:solidFill>
                <a:srgbClr val="B0B0B0"/>
              </a:solidFill>
            </a:endParaRPr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228600" y="2971800"/>
            <a:ext cx="4419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4663568" y="2362200"/>
            <a:ext cx="3581400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128708" y="685800"/>
            <a:ext cx="4419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INTRODUCTION: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137032" y="1442025"/>
            <a:ext cx="8458200" cy="8340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2D animated fighting game made using SFML.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players engage in hand to hand combat.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Offers both single player as well as multiplayer interactive game mode.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 of the game is to diminish opponent’s health with strikes and nullify the health bar to win the round.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level is a best of 3 rounds and each round ends with the death of one player.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single player mode, difficulty rises with levels and the arenas changes at each level.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Multiplayer Mode is single round match and the last man standing wins.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665949" y="3810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7D7C8"/>
              </a:buClr>
              <a:buSzPts val="4800"/>
              <a:buFont typeface="Arial"/>
              <a:buNone/>
            </a:pPr>
            <a:r>
              <a:rPr b="1" lang="en-US" sz="4800" u="sng">
                <a:solidFill>
                  <a:srgbClr val="D7D7C8"/>
                </a:solidFill>
                <a:latin typeface="Arial"/>
                <a:ea typeface="Arial"/>
                <a:cs typeface="Arial"/>
                <a:sym typeface="Arial"/>
              </a:rPr>
              <a:t>GAME STATES</a:t>
            </a:r>
            <a:endParaRPr b="1" sz="4800" u="sng">
              <a:solidFill>
                <a:srgbClr val="D7D7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685800" y="1828800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US" sz="2000"/>
              <a:t>The game passes through a series of events called states such as main menu, options , mode select before the gameplay begins.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120"/>
              <a:buNone/>
            </a:pPr>
            <a:r>
              <a:rPr b="1" lang="en-US" sz="2400"/>
              <a:t>Why states ?? Why not jump to game ??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120"/>
              <a:buNone/>
            </a:pPr>
            <a:r>
              <a:t/>
            </a:r>
            <a:endParaRPr b="1" sz="2400"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 All modern games available uses states throughout the game to keep the player engaged in the game.</a:t>
            </a:r>
            <a:endParaRPr/>
          </a:p>
          <a:p>
            <a:pPr indent="-137160" lvl="0" marL="285750" rtl="0" algn="l">
              <a:spcBef>
                <a:spcPts val="960"/>
              </a:spcBef>
              <a:spcAft>
                <a:spcPts val="0"/>
              </a:spcAft>
              <a:buSzPts val="234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234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States make the game user friendly and much similar to real games we actually play.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000" r="-1250" t="24"/>
          <a:stretch/>
        </p:blipFill>
        <p:spPr>
          <a:xfrm>
            <a:off x="2057400" y="1628"/>
            <a:ext cx="5867400" cy="685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2133600" y="10668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INTRO PAGE OF THE GAME</a:t>
            </a:r>
            <a:endParaRPr/>
          </a:p>
        </p:txBody>
      </p:sp>
      <p:pic>
        <p:nvPicPr>
          <p:cNvPr id="191" name="Google Shape;19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4495800" y="6019800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*background music starts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2590800" y="1219200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MAIN-MENU PAGE</a:t>
            </a:r>
            <a:endParaRPr/>
          </a:p>
        </p:txBody>
      </p:sp>
      <p:pic>
        <p:nvPicPr>
          <p:cNvPr id="198" name="Google Shape;19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172" y="2344102"/>
            <a:ext cx="5132832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5105400" y="6019800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*music continues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2020-03-04T04:01:54Z</dcterms:created>
  <dc:creator>Sandesh Pokhrel;Santosh Pangeni</dc:creator>
</cp:coreProperties>
</file>